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89"/>
  </p:notesMasterIdLst>
  <p:handoutMasterIdLst>
    <p:handoutMasterId r:id="rId90"/>
  </p:handoutMasterIdLst>
  <p:sldIdLst>
    <p:sldId id="319" r:id="rId2"/>
    <p:sldId id="312" r:id="rId3"/>
    <p:sldId id="1443" r:id="rId4"/>
    <p:sldId id="1444" r:id="rId5"/>
    <p:sldId id="308" r:id="rId6"/>
    <p:sldId id="1424" r:id="rId7"/>
    <p:sldId id="1433" r:id="rId8"/>
    <p:sldId id="1434" r:id="rId9"/>
    <p:sldId id="1435" r:id="rId10"/>
    <p:sldId id="1436" r:id="rId11"/>
    <p:sldId id="1437" r:id="rId12"/>
    <p:sldId id="1438" r:id="rId13"/>
    <p:sldId id="1425" r:id="rId14"/>
    <p:sldId id="1439" r:id="rId15"/>
    <p:sldId id="1445" r:id="rId16"/>
    <p:sldId id="1426" r:id="rId17"/>
    <p:sldId id="1446" r:id="rId18"/>
    <p:sldId id="1447" r:id="rId19"/>
    <p:sldId id="1427" r:id="rId20"/>
    <p:sldId id="1453" r:id="rId21"/>
    <p:sldId id="1454" r:id="rId22"/>
    <p:sldId id="1455" r:id="rId23"/>
    <p:sldId id="1428" r:id="rId24"/>
    <p:sldId id="1448" r:id="rId25"/>
    <p:sldId id="1449" r:id="rId26"/>
    <p:sldId id="1429" r:id="rId27"/>
    <p:sldId id="1450" r:id="rId28"/>
    <p:sldId id="1451" r:id="rId29"/>
    <p:sldId id="1452" r:id="rId30"/>
    <p:sldId id="1440" r:id="rId31"/>
    <p:sldId id="1441" r:id="rId32"/>
    <p:sldId id="1456" r:id="rId33"/>
    <p:sldId id="1457" r:id="rId34"/>
    <p:sldId id="1458" r:id="rId35"/>
    <p:sldId id="1459" r:id="rId36"/>
    <p:sldId id="1460" r:id="rId37"/>
    <p:sldId id="1461" r:id="rId38"/>
    <p:sldId id="1462" r:id="rId39"/>
    <p:sldId id="1463" r:id="rId40"/>
    <p:sldId id="1464" r:id="rId41"/>
    <p:sldId id="1466" r:id="rId42"/>
    <p:sldId id="1468" r:id="rId43"/>
    <p:sldId id="1467" r:id="rId44"/>
    <p:sldId id="1421" r:id="rId45"/>
    <p:sldId id="1465" r:id="rId46"/>
    <p:sldId id="1430" r:id="rId47"/>
    <p:sldId id="1442" r:id="rId48"/>
    <p:sldId id="1469" r:id="rId49"/>
    <p:sldId id="1470" r:id="rId50"/>
    <p:sldId id="1471" r:id="rId51"/>
    <p:sldId id="1472" r:id="rId52"/>
    <p:sldId id="1473" r:id="rId53"/>
    <p:sldId id="1474" r:id="rId54"/>
    <p:sldId id="1475" r:id="rId55"/>
    <p:sldId id="1476" r:id="rId56"/>
    <p:sldId id="1477" r:id="rId57"/>
    <p:sldId id="1478" r:id="rId58"/>
    <p:sldId id="1480" r:id="rId59"/>
    <p:sldId id="1481" r:id="rId60"/>
    <p:sldId id="1431" r:id="rId61"/>
    <p:sldId id="1482" r:id="rId62"/>
    <p:sldId id="1483" r:id="rId63"/>
    <p:sldId id="1432" r:id="rId64"/>
    <p:sldId id="1484" r:id="rId65"/>
    <p:sldId id="1487" r:id="rId66"/>
    <p:sldId id="1488" r:id="rId67"/>
    <p:sldId id="1489" r:id="rId68"/>
    <p:sldId id="1490" r:id="rId69"/>
    <p:sldId id="1491" r:id="rId70"/>
    <p:sldId id="1492" r:id="rId71"/>
    <p:sldId id="1493" r:id="rId72"/>
    <p:sldId id="1494" r:id="rId73"/>
    <p:sldId id="1495" r:id="rId74"/>
    <p:sldId id="1496" r:id="rId75"/>
    <p:sldId id="1497" r:id="rId76"/>
    <p:sldId id="1500" r:id="rId77"/>
    <p:sldId id="1498" r:id="rId78"/>
    <p:sldId id="1499" r:id="rId79"/>
    <p:sldId id="1485" r:id="rId80"/>
    <p:sldId id="1486" r:id="rId81"/>
    <p:sldId id="1479" r:id="rId82"/>
    <p:sldId id="1363" r:id="rId83"/>
    <p:sldId id="1501" r:id="rId84"/>
    <p:sldId id="1502" r:id="rId85"/>
    <p:sldId id="1503" r:id="rId86"/>
    <p:sldId id="1513" r:id="rId87"/>
    <p:sldId id="1511" r:id="rId88"/>
  </p:sldIdLst>
  <p:sldSz cx="9144000" cy="6858000" type="screen4x3"/>
  <p:notesSz cx="6858000" cy="9144000"/>
  <p:custDataLst>
    <p:tags r:id="rId9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4" y="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2023-09-02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806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多目标规划和目标规划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18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0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0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16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992235" y="2719977"/>
            <a:ext cx="3724062" cy="1508089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多目标规划和</a:t>
            </a:r>
            <a:endParaRPr lang="en-US" altLang="zh-CN" sz="4600" b="1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目标规划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567698"/>
              </p:ext>
            </p:extLst>
          </p:nvPr>
        </p:nvGraphicFramePr>
        <p:xfrm>
          <a:off x="490538" y="874713"/>
          <a:ext cx="7805737" cy="553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97241" progId="Word.Document.12">
                  <p:embed/>
                </p:oleObj>
              </mc:Choice>
              <mc:Fallback>
                <p:oleObj name="Document" r:id="rId2" imgW="8153322" imgH="57972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53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29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521844"/>
              </p:ext>
            </p:extLst>
          </p:nvPr>
        </p:nvGraphicFramePr>
        <p:xfrm>
          <a:off x="490538" y="874713"/>
          <a:ext cx="7805737" cy="315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92636" progId="Word.Document.12">
                  <p:embed/>
                </p:oleObj>
              </mc:Choice>
              <mc:Fallback>
                <p:oleObj name="Document" r:id="rId2" imgW="8153322" imgH="29926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154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668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879155"/>
              </p:ext>
            </p:extLst>
          </p:nvPr>
        </p:nvGraphicFramePr>
        <p:xfrm>
          <a:off x="490538" y="874713"/>
          <a:ext cx="7805737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84127" progId="Word.Document.12">
                  <p:embed/>
                </p:oleObj>
              </mc:Choice>
              <mc:Fallback>
                <p:oleObj name="Document" r:id="rId2" imgW="8153322" imgH="17841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69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32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9033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16.1.2</a:t>
            </a:r>
            <a:r>
              <a:rPr lang="zh-CN" altLang="zh-CN" sz="4200" b="1">
                <a:solidFill>
                  <a:srgbClr val="319095"/>
                </a:solidFill>
              </a:rPr>
              <a:t>求有效解的几种常用方法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408067"/>
              </p:ext>
            </p:extLst>
          </p:nvPr>
        </p:nvGraphicFramePr>
        <p:xfrm>
          <a:off x="490538" y="1497013"/>
          <a:ext cx="8083550" cy="474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90810" progId="Word.Document.12">
                  <p:embed/>
                </p:oleObj>
              </mc:Choice>
              <mc:Fallback>
                <p:oleObj name="Document" r:id="rId2" imgW="8153322" imgH="479081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474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12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992780"/>
              </p:ext>
            </p:extLst>
          </p:nvPr>
        </p:nvGraphicFramePr>
        <p:xfrm>
          <a:off x="490538" y="874713"/>
          <a:ext cx="7805737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393244" progId="Word.Document.12">
                  <p:embed/>
                </p:oleObj>
              </mc:Choice>
              <mc:Fallback>
                <p:oleObj name="Document" r:id="rId2" imgW="8153322" imgH="23932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27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7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030324"/>
              </p:ext>
            </p:extLst>
          </p:nvPr>
        </p:nvGraphicFramePr>
        <p:xfrm>
          <a:off x="490538" y="874713"/>
          <a:ext cx="7805737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393244" progId="Word.Document.12">
                  <p:embed/>
                </p:oleObj>
              </mc:Choice>
              <mc:Fallback>
                <p:oleObj name="Document" r:id="rId2" imgW="8153322" imgH="23932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27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981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916599"/>
              </p:ext>
            </p:extLst>
          </p:nvPr>
        </p:nvGraphicFramePr>
        <p:xfrm>
          <a:off x="503238" y="163036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线性加权法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3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616504"/>
              </p:ext>
            </p:extLst>
          </p:nvPr>
        </p:nvGraphicFramePr>
        <p:xfrm>
          <a:off x="490538" y="874713"/>
          <a:ext cx="7805737" cy="459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194968" progId="Word.Document.12">
                  <p:embed/>
                </p:oleObj>
              </mc:Choice>
              <mc:Fallback>
                <p:oleObj name="Document" r:id="rId2" imgW="8153322" imgH="51949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59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76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40432"/>
              </p:ext>
            </p:extLst>
          </p:nvPr>
        </p:nvGraphicFramePr>
        <p:xfrm>
          <a:off x="490538" y="874713"/>
          <a:ext cx="7805737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73544" progId="Word.Document.12">
                  <p:embed/>
                </p:oleObj>
              </mc:Choice>
              <mc:Fallback>
                <p:oleObj name="Document" r:id="rId2" imgW="8153322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83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57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445192"/>
              </p:ext>
            </p:extLst>
          </p:nvPr>
        </p:nvGraphicFramePr>
        <p:xfrm>
          <a:off x="503238" y="1630363"/>
          <a:ext cx="8083550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76928" progId="Word.Document.12">
                  <p:embed/>
                </p:oleObj>
              </mc:Choice>
              <mc:Fallback>
                <p:oleObj name="Document" r:id="rId2" imgW="8153322" imgH="437692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el-GR" altLang="zh-CN" sz="3600" b="1">
                <a:solidFill>
                  <a:srgbClr val="0293B8"/>
                </a:solidFill>
              </a:rPr>
              <a:t>ε</a:t>
            </a:r>
            <a:r>
              <a:rPr lang="zh-CN" altLang="en-US" sz="3600" b="1">
                <a:solidFill>
                  <a:srgbClr val="0293B8"/>
                </a:solidFill>
              </a:rPr>
              <a:t>约束法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39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939286" y="2486109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818258" y="255671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909526" y="2486109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多目标规划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947308" y="345217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826280" y="352277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917548" y="3452172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486704"/>
              </p:ext>
            </p:extLst>
          </p:nvPr>
        </p:nvGraphicFramePr>
        <p:xfrm>
          <a:off x="490538" y="874713"/>
          <a:ext cx="7805737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592027" progId="Word.Document.12">
                  <p:embed/>
                </p:oleObj>
              </mc:Choice>
              <mc:Fallback>
                <p:oleObj name="Document" r:id="rId2" imgW="8153322" imgH="35920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393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545127"/>
              </p:ext>
            </p:extLst>
          </p:nvPr>
        </p:nvGraphicFramePr>
        <p:xfrm>
          <a:off x="490538" y="874713"/>
          <a:ext cx="7805737" cy="241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22560" progId="Word.Document.12">
                  <p:embed/>
                </p:oleObj>
              </mc:Choice>
              <mc:Fallback>
                <p:oleObj name="Document" r:id="rId2" imgW="8153322" imgH="25225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411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CB80F6D-268D-4047-970F-82F13229D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35670"/>
              </p:ext>
            </p:extLst>
          </p:nvPr>
        </p:nvGraphicFramePr>
        <p:xfrm>
          <a:off x="490537" y="2792095"/>
          <a:ext cx="7805737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2578393" progId="Word.Document.12">
                  <p:embed/>
                </p:oleObj>
              </mc:Choice>
              <mc:Fallback>
                <p:oleObj name="Document" r:id="rId4" imgW="8153322" imgH="25783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7" y="2792095"/>
                        <a:ext cx="7805737" cy="245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301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06021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0744" progId="Word.Document.12">
                  <p:embed/>
                </p:oleObj>
              </mc:Choice>
              <mc:Fallback>
                <p:oleObj name="Document" r:id="rId2" imgW="8153322" imgH="49507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540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042410"/>
              </p:ext>
            </p:extLst>
          </p:nvPr>
        </p:nvGraphicFramePr>
        <p:xfrm>
          <a:off x="503238" y="163036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理想点法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8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82567"/>
              </p:ext>
            </p:extLst>
          </p:nvPr>
        </p:nvGraphicFramePr>
        <p:xfrm>
          <a:off x="490538" y="874713"/>
          <a:ext cx="7805737" cy="600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282445" progId="Word.Document.12">
                  <p:embed/>
                </p:oleObj>
              </mc:Choice>
              <mc:Fallback>
                <p:oleObj name="Document" r:id="rId2" imgW="8153322" imgH="62824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600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41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038910"/>
              </p:ext>
            </p:extLst>
          </p:nvPr>
        </p:nvGraphicFramePr>
        <p:xfrm>
          <a:off x="490538" y="874713"/>
          <a:ext cx="7805737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79062" progId="Word.Document.12">
                  <p:embed/>
                </p:oleObj>
              </mc:Choice>
              <mc:Fallback>
                <p:oleObj name="Document" r:id="rId2" imgW="8153322" imgH="48790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07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278757"/>
              </p:ext>
            </p:extLst>
          </p:nvPr>
        </p:nvGraphicFramePr>
        <p:xfrm>
          <a:off x="503238" y="163036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en-US" sz="3600" b="1">
                <a:solidFill>
                  <a:srgbClr val="0293B8"/>
                </a:solidFill>
              </a:rPr>
              <a:t>优先级法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83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599201"/>
              </p:ext>
            </p:extLst>
          </p:nvPr>
        </p:nvGraphicFramePr>
        <p:xfrm>
          <a:off x="490538" y="874713"/>
          <a:ext cx="7805737" cy="437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80087" progId="Word.Document.12">
                  <p:embed/>
                </p:oleObj>
              </mc:Choice>
              <mc:Fallback>
                <p:oleObj name="Document" r:id="rId2" imgW="8153322" imgH="45800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37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319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39835"/>
              </p:ext>
            </p:extLst>
          </p:nvPr>
        </p:nvGraphicFramePr>
        <p:xfrm>
          <a:off x="490538" y="874713"/>
          <a:ext cx="7805737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86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878798"/>
              </p:ext>
            </p:extLst>
          </p:nvPr>
        </p:nvGraphicFramePr>
        <p:xfrm>
          <a:off x="490538" y="874713"/>
          <a:ext cx="7805737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2380" progId="Word.Document.12">
                  <p:embed/>
                </p:oleObj>
              </mc:Choice>
              <mc:Fallback>
                <p:oleObj name="Document" r:id="rId2" imgW="8153322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1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347710"/>
              </p:ext>
            </p:extLst>
          </p:nvPr>
        </p:nvGraphicFramePr>
        <p:xfrm>
          <a:off x="490538" y="874713"/>
          <a:ext cx="7805737" cy="486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90866" progId="Word.Document.12">
                  <p:embed/>
                </p:oleObj>
              </mc:Choice>
              <mc:Fallback>
                <p:oleObj name="Document" r:id="rId2" imgW="8153322" imgH="50908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86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403084"/>
              </p:ext>
            </p:extLst>
          </p:nvPr>
        </p:nvGraphicFramePr>
        <p:xfrm>
          <a:off x="490538" y="874713"/>
          <a:ext cx="7805737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612559" progId="Word.Document.12">
                  <p:embed/>
                </p:oleObj>
              </mc:Choice>
              <mc:Fallback>
                <p:oleObj name="Document" r:id="rId2" imgW="8153322" imgH="36125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44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0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978583"/>
              </p:ext>
            </p:extLst>
          </p:nvPr>
        </p:nvGraphicFramePr>
        <p:xfrm>
          <a:off x="490538" y="874713"/>
          <a:ext cx="7805737" cy="449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12645" progId="Word.Document.12">
                  <p:embed/>
                </p:oleObj>
              </mc:Choice>
              <mc:Fallback>
                <p:oleObj name="Document" r:id="rId2" imgW="8153322" imgH="47126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49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39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577686"/>
              </p:ext>
            </p:extLst>
          </p:nvPr>
        </p:nvGraphicFramePr>
        <p:xfrm>
          <a:off x="490538" y="874713"/>
          <a:ext cx="7805737" cy="463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55648" progId="Word.Document.12">
                  <p:embed/>
                </p:oleObj>
              </mc:Choice>
              <mc:Fallback>
                <p:oleObj name="Document" r:id="rId2" imgW="8153322" imgH="48556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63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767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149190"/>
              </p:ext>
            </p:extLst>
          </p:nvPr>
        </p:nvGraphicFramePr>
        <p:xfrm>
          <a:off x="490538" y="874713"/>
          <a:ext cx="7805737" cy="377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54040" progId="Word.Document.12">
                  <p:embed/>
                </p:oleObj>
              </mc:Choice>
              <mc:Fallback>
                <p:oleObj name="Document" r:id="rId2" imgW="8153322" imgH="39540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77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37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327624"/>
              </p:ext>
            </p:extLst>
          </p:nvPr>
        </p:nvGraphicFramePr>
        <p:xfrm>
          <a:off x="490538" y="874713"/>
          <a:ext cx="7805737" cy="506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96907" progId="Word.Document.12">
                  <p:embed/>
                </p:oleObj>
              </mc:Choice>
              <mc:Fallback>
                <p:oleObj name="Document" r:id="rId2" imgW="8153322" imgH="52969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062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313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71499"/>
              </p:ext>
            </p:extLst>
          </p:nvPr>
        </p:nvGraphicFramePr>
        <p:xfrm>
          <a:off x="490538" y="874713"/>
          <a:ext cx="7805737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41846" progId="Word.Document.12">
                  <p:embed/>
                </p:oleObj>
              </mc:Choice>
              <mc:Fallback>
                <p:oleObj name="Document" r:id="rId2" imgW="8153322" imgH="2941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80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85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695726"/>
              </p:ext>
            </p:extLst>
          </p:nvPr>
        </p:nvGraphicFramePr>
        <p:xfrm>
          <a:off x="490538" y="874713"/>
          <a:ext cx="780573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78923" progId="Word.Document.12">
                  <p:embed/>
                </p:oleObj>
              </mc:Choice>
              <mc:Fallback>
                <p:oleObj name="Document" r:id="rId2" imgW="8153322" imgH="47789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879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359800"/>
              </p:ext>
            </p:extLst>
          </p:nvPr>
        </p:nvGraphicFramePr>
        <p:xfrm>
          <a:off x="490538" y="874713"/>
          <a:ext cx="7805737" cy="382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17797" progId="Word.Document.12">
                  <p:embed/>
                </p:oleObj>
              </mc:Choice>
              <mc:Fallback>
                <p:oleObj name="Document" r:id="rId2" imgW="8153322" imgH="40177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82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96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923627"/>
              </p:ext>
            </p:extLst>
          </p:nvPr>
        </p:nvGraphicFramePr>
        <p:xfrm>
          <a:off x="669131" y="600393"/>
          <a:ext cx="7805737" cy="601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297214" progId="Word.Document.12">
                  <p:embed/>
                </p:oleObj>
              </mc:Choice>
              <mc:Fallback>
                <p:oleObj name="Document" r:id="rId2" imgW="8153322" imgH="62972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9131" y="600393"/>
                        <a:ext cx="7805737" cy="601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98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164909"/>
              </p:ext>
            </p:extLst>
          </p:nvPr>
        </p:nvGraphicFramePr>
        <p:xfrm>
          <a:off x="542789" y="469764"/>
          <a:ext cx="7805737" cy="625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546841" progId="Word.Document.12">
                  <p:embed/>
                </p:oleObj>
              </mc:Choice>
              <mc:Fallback>
                <p:oleObj name="Document" r:id="rId2" imgW="8153322" imgH="65468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789" y="469764"/>
                        <a:ext cx="7805737" cy="6254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0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123066"/>
              </p:ext>
            </p:extLst>
          </p:nvPr>
        </p:nvGraphicFramePr>
        <p:xfrm>
          <a:off x="490538" y="874713"/>
          <a:ext cx="7805737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093548" progId="Word.Document.12">
                  <p:embed/>
                </p:oleObj>
              </mc:Choice>
              <mc:Fallback>
                <p:oleObj name="Document" r:id="rId2" imgW="8153322" imgH="20935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98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5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327383"/>
              </p:ext>
            </p:extLst>
          </p:nvPr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52428" progId="Word.Document.12">
                  <p:embed/>
                </p:oleObj>
              </mc:Choice>
              <mc:Fallback>
                <p:oleObj name="Document" r:id="rId2" imgW="8153322" imgH="17524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6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455F010-76F4-433A-8D4C-98EDD4C7D097}"/>
              </a:ext>
            </a:extLst>
          </p:cNvPr>
          <p:cNvSpPr txBox="1"/>
          <p:nvPr/>
        </p:nvSpPr>
        <p:spPr>
          <a:xfrm>
            <a:off x="486591" y="1012954"/>
            <a:ext cx="817081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prob=optimproblem;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x=optimvar('x',2,'LowerBound',0);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c1=[-2, -3]; c2=[1, 2];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a=[0.5, 0.25; 0.2, 0.2; 1, 5; -1, -1];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b=[8; 4; 72; -10];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prob.Constraints.con1 = a*x&lt;=b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obj1=0.5*c1*x+0.5*c2*x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prob1 = prob; prob1.Objective=obj1;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[sol1, fval1]=solve(prob1), sx=sol1.x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f1=-c1*sx, f2=c2*sx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59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63F455A-E102-4542-882E-9CC10EF1313C}"/>
              </a:ext>
            </a:extLst>
          </p:cNvPr>
          <p:cNvSpPr txBox="1"/>
          <p:nvPr/>
        </p:nvSpPr>
        <p:spPr>
          <a:xfrm>
            <a:off x="306976" y="1570784"/>
            <a:ext cx="823613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prob21=prob; prob21.Objective=c1*x;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[sol21,fval21]=solve(prob21), sx21=sol21.x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prob22=prob; prob22.Objective=c2*x;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[sol22,fval22]=solve(prob22), sx22=sol22.x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prob23=prob; 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prob23.Objective=(c1*x-fval21)^2+(c2*x-fval22)^2;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[sol23,fval23]=solve(prob23), sx23=sol23.x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068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8375BE-A2B2-4071-BD2E-DBA36089713B}"/>
              </a:ext>
            </a:extLst>
          </p:cNvPr>
          <p:cNvSpPr txBox="1"/>
          <p:nvPr/>
        </p:nvSpPr>
        <p:spPr>
          <a:xfrm>
            <a:off x="502920" y="1798210"/>
            <a:ext cx="74262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prob3=prob; prob3.Objective=c2*x;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prob3.Constraints.con2=c1*x==fval21;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[sol3,fval3]=solve(prob3), sx3=sol3.x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65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目标规划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206531"/>
              </p:ext>
            </p:extLst>
          </p:nvPr>
        </p:nvGraphicFramePr>
        <p:xfrm>
          <a:off x="490538" y="874713"/>
          <a:ext cx="7805737" cy="216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270412" progId="Word.Document.12">
                  <p:embed/>
                </p:oleObj>
              </mc:Choice>
              <mc:Fallback>
                <p:oleObj name="Document" r:id="rId2" imgW="8153322" imgH="22704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16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85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622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16.2.1   </a:t>
            </a:r>
            <a:r>
              <a:rPr lang="zh-CN" altLang="zh-CN" sz="4200" b="1">
                <a:solidFill>
                  <a:srgbClr val="319095"/>
                </a:solidFill>
              </a:rPr>
              <a:t>目标规划的数学模型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361794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目标规划的概念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65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781777"/>
              </p:ext>
            </p:extLst>
          </p:nvPr>
        </p:nvGraphicFramePr>
        <p:xfrm>
          <a:off x="490538" y="874713"/>
          <a:ext cx="7805737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75431" progId="Word.Document.12">
                  <p:embed/>
                </p:oleObj>
              </mc:Choice>
              <mc:Fallback>
                <p:oleObj name="Document" r:id="rId2" imgW="8153322" imgH="40754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89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60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379129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11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660624"/>
              </p:ext>
            </p:extLst>
          </p:nvPr>
        </p:nvGraphicFramePr>
        <p:xfrm>
          <a:off x="490538" y="874713"/>
          <a:ext cx="7805737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57671" progId="Word.Document.12">
                  <p:embed/>
                </p:oleObj>
              </mc:Choice>
              <mc:Fallback>
                <p:oleObj name="Document" r:id="rId2" imgW="8153322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5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316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多目标规划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77870"/>
              </p:ext>
            </p:extLst>
          </p:nvPr>
        </p:nvGraphicFramePr>
        <p:xfrm>
          <a:off x="490538" y="874713"/>
          <a:ext cx="780573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982243" progId="Word.Document.12">
                  <p:embed/>
                </p:oleObj>
              </mc:Choice>
              <mc:Fallback>
                <p:oleObj name="Document" r:id="rId2" imgW="8153322" imgH="1982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88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1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871476"/>
              </p:ext>
            </p:extLst>
          </p:nvPr>
        </p:nvGraphicFramePr>
        <p:xfrm>
          <a:off x="490538" y="874713"/>
          <a:ext cx="7805737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93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031471"/>
              </p:ext>
            </p:extLst>
          </p:nvPr>
        </p:nvGraphicFramePr>
        <p:xfrm>
          <a:off x="490538" y="874713"/>
          <a:ext cx="7805737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2380" progId="Word.Document.12">
                  <p:embed/>
                </p:oleObj>
              </mc:Choice>
              <mc:Fallback>
                <p:oleObj name="Document" r:id="rId2" imgW="8153322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30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497550"/>
              </p:ext>
            </p:extLst>
          </p:nvPr>
        </p:nvGraphicFramePr>
        <p:xfrm>
          <a:off x="490538" y="874713"/>
          <a:ext cx="7805737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07402" progId="Word.Document.12">
                  <p:embed/>
                </p:oleObj>
              </mc:Choice>
              <mc:Fallback>
                <p:oleObj name="Document" r:id="rId2" imgW="8153322" imgH="17074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305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523954"/>
              </p:ext>
            </p:extLst>
          </p:nvPr>
        </p:nvGraphicFramePr>
        <p:xfrm>
          <a:off x="490538" y="874713"/>
          <a:ext cx="7805737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57671" progId="Word.Document.12">
                  <p:embed/>
                </p:oleObj>
              </mc:Choice>
              <mc:Fallback>
                <p:oleObj name="Document" r:id="rId2" imgW="8153322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5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56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267152"/>
              </p:ext>
            </p:extLst>
          </p:nvPr>
        </p:nvGraphicFramePr>
        <p:xfrm>
          <a:off x="490538" y="874713"/>
          <a:ext cx="7805737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568253" progId="Word.Document.12">
                  <p:embed/>
                </p:oleObj>
              </mc:Choice>
              <mc:Fallback>
                <p:oleObj name="Document" r:id="rId2" imgW="8153322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40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858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D27C8C6-2D73-48ED-A4DF-09448652BF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348245"/>
              </p:ext>
            </p:extLst>
          </p:nvPr>
        </p:nvGraphicFramePr>
        <p:xfrm>
          <a:off x="490538" y="874713"/>
          <a:ext cx="780573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982243" progId="Word.Document.12">
                  <p:embed/>
                </p:oleObj>
              </mc:Choice>
              <mc:Fallback>
                <p:oleObj name="Document" r:id="rId2" imgW="8153322" imgH="1982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88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5813A2D-7455-4E2E-921E-1663C1B8D2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760488"/>
              </p:ext>
            </p:extLst>
          </p:nvPr>
        </p:nvGraphicFramePr>
        <p:xfrm>
          <a:off x="490537" y="2868976"/>
          <a:ext cx="780573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1984044" progId="Word.Document.12">
                  <p:embed/>
                </p:oleObj>
              </mc:Choice>
              <mc:Fallback>
                <p:oleObj name="Document" r:id="rId4" imgW="8153322" imgH="19840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7" y="2868976"/>
                        <a:ext cx="7805737" cy="188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619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438864"/>
              </p:ext>
            </p:extLst>
          </p:nvPr>
        </p:nvGraphicFramePr>
        <p:xfrm>
          <a:off x="490538" y="874713"/>
          <a:ext cx="7805737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82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868076"/>
              </p:ext>
            </p:extLst>
          </p:nvPr>
        </p:nvGraphicFramePr>
        <p:xfrm>
          <a:off x="490538" y="874713"/>
          <a:ext cx="7805737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76952" progId="Word.Document.12">
                  <p:embed/>
                </p:oleObj>
              </mc:Choice>
              <mc:Fallback>
                <p:oleObj name="Document" r:id="rId2" imgW="8153322" imgH="25769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45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32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744254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550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9033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16.1.1</a:t>
            </a:r>
            <a:r>
              <a:rPr lang="zh-CN" altLang="zh-CN" sz="4200" b="1">
                <a:solidFill>
                  <a:srgbClr val="319095"/>
                </a:solidFill>
              </a:rPr>
              <a:t>多目标规划问题的基本理论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659393"/>
              </p:ext>
            </p:extLst>
          </p:nvPr>
        </p:nvGraphicFramePr>
        <p:xfrm>
          <a:off x="490538" y="1497013"/>
          <a:ext cx="8083550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69419" progId="Word.Document.12">
                  <p:embed/>
                </p:oleObj>
              </mc:Choice>
              <mc:Fallback>
                <p:oleObj name="Document" r:id="rId2" imgW="8153322" imgH="46694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462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83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29862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目标规划的一般数学模型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54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411441"/>
              </p:ext>
            </p:extLst>
          </p:nvPr>
        </p:nvGraphicFramePr>
        <p:xfrm>
          <a:off x="490538" y="874713"/>
          <a:ext cx="7805737" cy="555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817052" progId="Word.Document.12">
                  <p:embed/>
                </p:oleObj>
              </mc:Choice>
              <mc:Fallback>
                <p:oleObj name="Document" r:id="rId2" imgW="8153322" imgH="58170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55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26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911590"/>
              </p:ext>
            </p:extLst>
          </p:nvPr>
        </p:nvGraphicFramePr>
        <p:xfrm>
          <a:off x="490538" y="874713"/>
          <a:ext cx="780573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982243" progId="Word.Document.12">
                  <p:embed/>
                </p:oleObj>
              </mc:Choice>
              <mc:Fallback>
                <p:oleObj name="Document" r:id="rId2" imgW="8153322" imgH="1982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88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79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90073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16.2.2  </a:t>
            </a:r>
            <a:r>
              <a:rPr lang="zh-CN" altLang="zh-CN" sz="4200" b="1">
                <a:solidFill>
                  <a:srgbClr val="319095"/>
                </a:solidFill>
              </a:rPr>
              <a:t>求解目标规划的序贯算法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535223"/>
              </p:ext>
            </p:extLst>
          </p:nvPr>
        </p:nvGraphicFramePr>
        <p:xfrm>
          <a:off x="530225" y="1536700"/>
          <a:ext cx="7991475" cy="192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94480" imgH="1982243" progId="Word.Document.12">
                  <p:embed/>
                </p:oleObj>
              </mc:Choice>
              <mc:Fallback>
                <p:oleObj name="Document" r:id="rId2" imgW="8194480" imgH="1982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1536700"/>
                        <a:ext cx="7991475" cy="192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366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043111"/>
              </p:ext>
            </p:extLst>
          </p:nvPr>
        </p:nvGraphicFramePr>
        <p:xfrm>
          <a:off x="621167" y="469764"/>
          <a:ext cx="8308975" cy="650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03070" imgH="6808427" progId="Word.Document.12">
                  <p:embed/>
                </p:oleObj>
              </mc:Choice>
              <mc:Fallback>
                <p:oleObj name="Document" r:id="rId2" imgW="8703070" imgH="68084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1167" y="469764"/>
                        <a:ext cx="8308975" cy="650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4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725498"/>
              </p:ext>
            </p:extLst>
          </p:nvPr>
        </p:nvGraphicFramePr>
        <p:xfrm>
          <a:off x="490538" y="874713"/>
          <a:ext cx="7805737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982243" progId="Word.Document.12">
                  <p:embed/>
                </p:oleObj>
              </mc:Choice>
              <mc:Fallback>
                <p:oleObj name="Document" r:id="rId2" imgW="8153322" imgH="1982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88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4346F68-D2D2-4FA3-AFF0-383C0C769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719823"/>
              </p:ext>
            </p:extLst>
          </p:nvPr>
        </p:nvGraphicFramePr>
        <p:xfrm>
          <a:off x="627062" y="2755900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1707402" progId="Word.Document.12">
                  <p:embed/>
                </p:oleObj>
              </mc:Choice>
              <mc:Fallback>
                <p:oleObj name="Document" r:id="rId4" imgW="8153322" imgH="17074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062" y="2755900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459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675756"/>
              </p:ext>
            </p:extLst>
          </p:nvPr>
        </p:nvGraphicFramePr>
        <p:xfrm>
          <a:off x="490538" y="874713"/>
          <a:ext cx="7805737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76952" progId="Word.Document.12">
                  <p:embed/>
                </p:oleObj>
              </mc:Choice>
              <mc:Fallback>
                <p:oleObj name="Document" r:id="rId2" imgW="8153322" imgH="25769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45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600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290815"/>
              </p:ext>
            </p:extLst>
          </p:nvPr>
        </p:nvGraphicFramePr>
        <p:xfrm>
          <a:off x="490538" y="874713"/>
          <a:ext cx="7805737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79062" progId="Word.Document.12">
                  <p:embed/>
                </p:oleObj>
              </mc:Choice>
              <mc:Fallback>
                <p:oleObj name="Document" r:id="rId2" imgW="8153322" imgH="48790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84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523818"/>
              </p:ext>
            </p:extLst>
          </p:nvPr>
        </p:nvGraphicFramePr>
        <p:xfrm>
          <a:off x="490538" y="874713"/>
          <a:ext cx="7805737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03610" progId="Word.Document.12">
                  <p:embed/>
                </p:oleObj>
              </mc:Choice>
              <mc:Fallback>
                <p:oleObj name="Document" r:id="rId2" imgW="8153322" imgH="390361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72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206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417642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73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804031"/>
              </p:ext>
            </p:extLst>
          </p:nvPr>
        </p:nvGraphicFramePr>
        <p:xfrm>
          <a:off x="490538" y="874713"/>
          <a:ext cx="7805737" cy="39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21178" progId="Word.Document.12">
                  <p:embed/>
                </p:oleObj>
              </mc:Choice>
              <mc:Fallback>
                <p:oleObj name="Document" r:id="rId2" imgW="8153322" imgH="41211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9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26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673163"/>
              </p:ext>
            </p:extLst>
          </p:nvPr>
        </p:nvGraphicFramePr>
        <p:xfrm>
          <a:off x="490538" y="874713"/>
          <a:ext cx="7805737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832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206225"/>
              </p:ext>
            </p:extLst>
          </p:nvPr>
        </p:nvGraphicFramePr>
        <p:xfrm>
          <a:off x="490538" y="874713"/>
          <a:ext cx="7805737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07402" progId="Word.Document.12">
                  <p:embed/>
                </p:oleObj>
              </mc:Choice>
              <mc:Fallback>
                <p:oleObj name="Document" r:id="rId2" imgW="8153322" imgH="17074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50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88397"/>
              </p:ext>
            </p:extLst>
          </p:nvPr>
        </p:nvGraphicFramePr>
        <p:xfrm>
          <a:off x="490538" y="874713"/>
          <a:ext cx="7805737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550496" progId="Word.Document.12">
                  <p:embed/>
                </p:oleObj>
              </mc:Choice>
              <mc:Fallback>
                <p:oleObj name="Document" r:id="rId2" imgW="8153322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658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513637"/>
              </p:ext>
            </p:extLst>
          </p:nvPr>
        </p:nvGraphicFramePr>
        <p:xfrm>
          <a:off x="437356" y="626519"/>
          <a:ext cx="8269287" cy="644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57629" imgH="6737349" progId="Word.Document.12">
                  <p:embed/>
                </p:oleObj>
              </mc:Choice>
              <mc:Fallback>
                <p:oleObj name="Document" r:id="rId2" imgW="8657629" imgH="67373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356" y="626519"/>
                        <a:ext cx="8269287" cy="6440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14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476595"/>
              </p:ext>
            </p:extLst>
          </p:nvPr>
        </p:nvGraphicFramePr>
        <p:xfrm>
          <a:off x="490538" y="874713"/>
          <a:ext cx="7805737" cy="552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86434" progId="Word.Document.12">
                  <p:embed/>
                </p:oleObj>
              </mc:Choice>
              <mc:Fallback>
                <p:oleObj name="Document" r:id="rId2" imgW="8153322" imgH="57864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52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59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021028"/>
              </p:ext>
            </p:extLst>
          </p:nvPr>
        </p:nvGraphicFramePr>
        <p:xfrm>
          <a:off x="490538" y="874713"/>
          <a:ext cx="7805737" cy="238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00227" progId="Word.Document.12">
                  <p:embed/>
                </p:oleObj>
              </mc:Choice>
              <mc:Fallback>
                <p:oleObj name="Document" r:id="rId2" imgW="8153322" imgH="25002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238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61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5D1609A-1C93-4AE0-8A18-384EE6063BCB}"/>
              </a:ext>
            </a:extLst>
          </p:cNvPr>
          <p:cNvSpPr txBox="1"/>
          <p:nvPr/>
        </p:nvSpPr>
        <p:spPr>
          <a:xfrm>
            <a:off x="672737" y="695075"/>
            <a:ext cx="817081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x=optimvar('x',2,'LowerBound',0);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dp=optimvar('dp',4,'LowerBound',0);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dm=optimvar('dm',4,'LowerBound',0);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p=optimproblem('ObjectiveSense','min');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p.Constraints.con1 = 2*sum(x)&lt;=12;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con2=[200*x(1)+300*x(2)+dm(1)-dp(1)==1500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2*x(1)-x(2)+dm(2)-dp(2)==0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4*x(1)+dm(3)-dp(3)==16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5*x(2)+dm(4)-dp(4)==15];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p.Constraints.con2=con2;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goal=100000*ones(3,1);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mobj=[dm(1); dp(2)+dm(2); 3*dp(3)+3*dm(3)+dp(4)];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i=1:3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p.Constraints.cons3=[mobj&lt;=goal];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p.Objective=mobj(i);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[sx,fval]=solve(p);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fprintf('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%d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级目标计算结果如下：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\n',i)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fval, xx=sx.x, sdm=sx.dm, sdp=sx.dp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goal(i)=fval;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57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782527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1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200973"/>
              </p:ext>
            </p:extLst>
          </p:nvPr>
        </p:nvGraphicFramePr>
        <p:xfrm>
          <a:off x="490538" y="874713"/>
          <a:ext cx="7805737" cy="470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20847" progId="Word.Document.12">
                  <p:embed/>
                </p:oleObj>
              </mc:Choice>
              <mc:Fallback>
                <p:oleObj name="Document" r:id="rId2" imgW="8153322" imgH="49208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03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957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405902"/>
              </p:ext>
            </p:extLst>
          </p:nvPr>
        </p:nvGraphicFramePr>
        <p:xfrm>
          <a:off x="490538" y="874713"/>
          <a:ext cx="7805737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9251" progId="Word.Document.12">
                  <p:embed/>
                </p:oleObj>
              </mc:Choice>
              <mc:Fallback>
                <p:oleObj name="Document" r:id="rId2" imgW="8153322" imgH="37692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01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470666"/>
              </p:ext>
            </p:extLst>
          </p:nvPr>
        </p:nvGraphicFramePr>
        <p:xfrm>
          <a:off x="490538" y="874713"/>
          <a:ext cx="7805737" cy="408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269224" progId="Word.Document.12">
                  <p:embed/>
                </p:oleObj>
              </mc:Choice>
              <mc:Fallback>
                <p:oleObj name="Document" r:id="rId2" imgW="8153322" imgH="42692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08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3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75565"/>
              </p:ext>
            </p:extLst>
          </p:nvPr>
        </p:nvGraphicFramePr>
        <p:xfrm>
          <a:off x="490538" y="874713"/>
          <a:ext cx="7805737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861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13346"/>
              </p:ext>
            </p:extLst>
          </p:nvPr>
        </p:nvGraphicFramePr>
        <p:xfrm>
          <a:off x="464412" y="717959"/>
          <a:ext cx="7805737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947089" progId="Word.Document.12">
                  <p:embed/>
                </p:oleObj>
              </mc:Choice>
              <mc:Fallback>
                <p:oleObj name="Document" r:id="rId2" imgW="8153322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412" y="717959"/>
                        <a:ext cx="7805737" cy="567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87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265850"/>
              </p:ext>
            </p:extLst>
          </p:nvPr>
        </p:nvGraphicFramePr>
        <p:xfrm>
          <a:off x="490538" y="874713"/>
          <a:ext cx="7805737" cy="302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02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27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800272"/>
              </p:ext>
            </p:extLst>
          </p:nvPr>
        </p:nvGraphicFramePr>
        <p:xfrm>
          <a:off x="490538" y="874713"/>
          <a:ext cx="7805737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550496" progId="Word.Document.12">
                  <p:embed/>
                </p:oleObj>
              </mc:Choice>
              <mc:Fallback>
                <p:oleObj name="Document" r:id="rId2" imgW="8153322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62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28457"/>
              </p:ext>
            </p:extLst>
          </p:nvPr>
        </p:nvGraphicFramePr>
        <p:xfrm>
          <a:off x="490538" y="874713"/>
          <a:ext cx="8361362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38975" imgH="4956102" progId="Word.Document.12">
                  <p:embed/>
                </p:oleObj>
              </mc:Choice>
              <mc:Fallback>
                <p:oleObj name="Document" r:id="rId2" imgW="8738975" imgH="49561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8361362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63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353014"/>
              </p:ext>
            </p:extLst>
          </p:nvPr>
        </p:nvGraphicFramePr>
        <p:xfrm>
          <a:off x="490538" y="874713"/>
          <a:ext cx="7805737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415163" progId="Word.Document.12">
                  <p:embed/>
                </p:oleObj>
              </mc:Choice>
              <mc:Fallback>
                <p:oleObj name="Document" r:id="rId2" imgW="8153322" imgH="34151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7805737" cy="326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05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7A47E8-2290-4C63-8BF2-1956FFC318ED}"/>
              </a:ext>
            </a:extLst>
          </p:cNvPr>
          <p:cNvSpPr txBox="1"/>
          <p:nvPr/>
        </p:nvSpPr>
        <p:spPr>
          <a:xfrm>
            <a:off x="591094" y="797510"/>
            <a:ext cx="796181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x=optimvar('x',3,'LowerBound',0);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dp=optimvar('dp',8,'LowerBound',0);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dm=optimvar('dm',8,'LowerBound',0);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p=optimproblem;        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默认目标函数最小化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b=[50,50,80,100,120,100]';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con1=[5*x(1)+8*x(2)+12*x(3)+dm(1)-dp(1)==1700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x(1:3)+dm(2:4)-dp(2:4)==b(1:3)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x(1:3)+dm(5:7)-dp(5:7)==b(4:6)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5*x(1)+8*x(2)+12*x(3)+dm(8)-dp(8)==1900];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p.Constraints.con1=con1;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goal=100000*ones(5,1);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mobj=[dm(1); 20*dm(2)+18*dm(3)+21*dm(4); dp(8)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53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1724D0-0AC9-4741-953B-633BF5D8F4DA}"/>
              </a:ext>
            </a:extLst>
          </p:cNvPr>
          <p:cNvSpPr txBox="1"/>
          <p:nvPr/>
        </p:nvSpPr>
        <p:spPr>
          <a:xfrm>
            <a:off x="427808" y="1089971"/>
            <a:ext cx="82883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20*dm(5)+18*dm(6)+21*dm(7); dp(1)];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i=1:5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p.Constraints.cons2=[mobj&lt;=goal];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p.Objective=mobj(i);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[sx,fval]=solve(p);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fprintf('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%d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级目标计算结果如下：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\n',i)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fval, xx=sx.x, sdm=sx.dm, sdp=sx.dp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goal(i)=fval;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 = [1000,1440,2520]*xx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计算总利润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51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362463"/>
              </p:ext>
            </p:extLst>
          </p:nvPr>
        </p:nvGraphicFramePr>
        <p:xfrm>
          <a:off x="490538" y="874713"/>
          <a:ext cx="8189912" cy="576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0878" imgH="6043909" progId="Word.Document.12">
                  <p:embed/>
                </p:oleObj>
              </mc:Choice>
              <mc:Fallback>
                <p:oleObj name="Document" r:id="rId2" imgW="8560878" imgH="60439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4713"/>
                        <a:ext cx="8189912" cy="576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97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3383</TotalTime>
  <Words>879</Words>
  <Application>Microsoft Office PowerPoint</Application>
  <PresentationFormat>全屏显示(4:3)</PresentationFormat>
  <Paragraphs>88</Paragraphs>
  <Slides>87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0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171</cp:revision>
  <dcterms:created xsi:type="dcterms:W3CDTF">2020-06-24T23:10:14Z</dcterms:created>
  <dcterms:modified xsi:type="dcterms:W3CDTF">2023-09-02T07:18:50Z</dcterms:modified>
</cp:coreProperties>
</file>